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4" r:id="rId5"/>
    <p:sldId id="271" r:id="rId6"/>
    <p:sldId id="276" r:id="rId7"/>
    <p:sldId id="277" r:id="rId8"/>
    <p:sldId id="272" r:id="rId9"/>
    <p:sldId id="284" r:id="rId10"/>
    <p:sldId id="283" r:id="rId11"/>
    <p:sldId id="288" r:id="rId12"/>
    <p:sldId id="266" r:id="rId13"/>
    <p:sldId id="281" r:id="rId14"/>
    <p:sldId id="286" r:id="rId15"/>
    <p:sldId id="279" r:id="rId16"/>
    <p:sldId id="287" r:id="rId17"/>
    <p:sldId id="280" r:id="rId18"/>
    <p:sldId id="285" r:id="rId19"/>
    <p:sldId id="282" r:id="rId20"/>
    <p:sldId id="270" r:id="rId21"/>
    <p:sldId id="263" r:id="rId22"/>
    <p:sldId id="274" r:id="rId23"/>
    <p:sldId id="275" r:id="rId24"/>
    <p:sldId id="289" r:id="rId25"/>
    <p:sldId id="29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94322" autoAdjust="0"/>
  </p:normalViewPr>
  <p:slideViewPr>
    <p:cSldViewPr snapToGrid="0">
      <p:cViewPr varScale="1">
        <p:scale>
          <a:sx n="73" d="100"/>
          <a:sy n="73" d="100"/>
        </p:scale>
        <p:origin x="88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904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30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997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51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2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3541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04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972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840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1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596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7076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87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384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9321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79291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5354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E145FF0-CFE5-4E99-88D1-BB59A4CE3B13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153A392-E95E-438F-B154-D6684C01F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81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microsoft.com/office/2007/relationships/media" Target="../media/media2.mp4"/><Relationship Id="rId7" Type="http://schemas.openxmlformats.org/officeDocument/2006/relationships/image" Target="../media/image41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4.jpeg"/><Relationship Id="rId4" Type="http://schemas.openxmlformats.org/officeDocument/2006/relationships/video" Target="../media/media2.mp4"/><Relationship Id="rId9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5.jpe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0.jpe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9.jpeg"/><Relationship Id="rId5" Type="http://schemas.openxmlformats.org/officeDocument/2006/relationships/image" Target="../media/image68.png"/><Relationship Id="rId10" Type="http://schemas.openxmlformats.org/officeDocument/2006/relationships/image" Target="../media/image73.jpeg"/><Relationship Id="rId4" Type="http://schemas.openxmlformats.org/officeDocument/2006/relationships/image" Target="../media/image67.jpeg"/><Relationship Id="rId9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microsoft.com/office/2007/relationships/media" Target="../media/media6.mp4"/><Relationship Id="rId7" Type="http://schemas.openxmlformats.org/officeDocument/2006/relationships/image" Target="../media/image86.jpe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89.png"/><Relationship Id="rId4" Type="http://schemas.openxmlformats.org/officeDocument/2006/relationships/video" Target="../media/media6.mp4"/><Relationship Id="rId9" Type="http://schemas.openxmlformats.org/officeDocument/2006/relationships/image" Target="../media/image8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3" Type="http://schemas.openxmlformats.org/officeDocument/2006/relationships/image" Target="../media/image100.png"/><Relationship Id="rId7" Type="http://schemas.openxmlformats.org/officeDocument/2006/relationships/image" Target="../media/image104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Relationship Id="rId9" Type="http://schemas.openxmlformats.org/officeDocument/2006/relationships/image" Target="../media/image10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7" Type="http://schemas.openxmlformats.org/officeDocument/2006/relationships/image" Target="../media/image112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3" Type="http://schemas.openxmlformats.org/officeDocument/2006/relationships/image" Target="../media/image114.png"/><Relationship Id="rId7" Type="http://schemas.openxmlformats.org/officeDocument/2006/relationships/image" Target="../media/image118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Relationship Id="rId9" Type="http://schemas.openxmlformats.org/officeDocument/2006/relationships/image" Target="../media/image1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7" Type="http://schemas.openxmlformats.org/officeDocument/2006/relationships/image" Target="../media/image126.jpe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132.jpe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jpeg"/><Relationship Id="rId5" Type="http://schemas.openxmlformats.org/officeDocument/2006/relationships/image" Target="../media/image130.jpeg"/><Relationship Id="rId4" Type="http://schemas.openxmlformats.org/officeDocument/2006/relationships/image" Target="../media/image1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графична колекция, анимирана рисун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447A956-BBF8-1224-5794-11AACECC1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95" y="290780"/>
            <a:ext cx="7448120" cy="4953000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203ABCC9-7AC5-0915-4D53-3D391AED5CE8}"/>
              </a:ext>
            </a:extLst>
          </p:cNvPr>
          <p:cNvSpPr txBox="1"/>
          <p:nvPr/>
        </p:nvSpPr>
        <p:spPr>
          <a:xfrm>
            <a:off x="1950283" y="1953292"/>
            <a:ext cx="42404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ДГ „ Зорница“-гр. Плевен</a:t>
            </a:r>
            <a:endParaRPr lang="en-US" sz="40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Картина 1" descr="Картина, която съдържа графична колекция, анимирана рисунка, кръг, усмихнат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0620619-341D-00C2-0434-135F1EAFAD5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601" b="97150" l="6938" r="93541">
                        <a14:foregroundMark x1="40431" y1="43468" x2="46890" y2="47506"/>
                        <a14:foregroundMark x1="56699" y1="45131" x2="61483" y2="49406"/>
                        <a14:foregroundMark x1="42105" y1="48456" x2="42584" y2="46081"/>
                        <a14:foregroundMark x1="59091" y1="49881" x2="57656" y2="49881"/>
                        <a14:foregroundMark x1="21770" y1="21378" x2="40909" y2="12114"/>
                        <a14:foregroundMark x1="40909" y1="12114" x2="62919" y2="16865"/>
                        <a14:foregroundMark x1="62919" y1="16865" x2="81100" y2="28979"/>
                        <a14:foregroundMark x1="81100" y1="28979" x2="90431" y2="47743"/>
                        <a14:foregroundMark x1="90431" y1="47743" x2="88278" y2="68646"/>
                        <a14:foregroundMark x1="88278" y1="68646" x2="74641" y2="83135"/>
                        <a14:foregroundMark x1="74641" y1="83135" x2="47608" y2="88124"/>
                        <a14:foregroundMark x1="47608" y1="88124" x2="33014" y2="86936"/>
                        <a14:foregroundMark x1="33014" y1="86936" x2="22249" y2="79335"/>
                        <a14:foregroundMark x1="22249" y1="79335" x2="10766" y2="41568"/>
                        <a14:foregroundMark x1="10766" y1="41568" x2="17703" y2="23278"/>
                        <a14:foregroundMark x1="34211" y1="12114" x2="66029" y2="13777"/>
                        <a14:foregroundMark x1="66029" y1="13777" x2="79904" y2="21378"/>
                        <a14:foregroundMark x1="81818" y1="20428" x2="90670" y2="34679"/>
                        <a14:foregroundMark x1="90670" y1="34679" x2="93541" y2="52732"/>
                        <a14:foregroundMark x1="80861" y1="24228" x2="86842" y2="35392"/>
                        <a14:foregroundMark x1="46651" y1="8551" x2="63158" y2="11164"/>
                        <a14:foregroundMark x1="63158" y1="11164" x2="77033" y2="18052"/>
                        <a14:foregroundMark x1="25837" y1="18052" x2="40909" y2="18765"/>
                        <a14:foregroundMark x1="40909" y1="18765" x2="41388" y2="18527"/>
                        <a14:foregroundMark x1="21531" y1="30166" x2="24641" y2="22328"/>
                        <a14:foregroundMark x1="26555" y1="14727" x2="40431" y2="9501"/>
                        <a14:foregroundMark x1="40431" y1="9501" x2="40431" y2="9501"/>
                        <a14:foregroundMark x1="41866" y1="9026" x2="45215" y2="8076"/>
                        <a14:foregroundMark x1="53110" y1="9976" x2="57895" y2="9026"/>
                        <a14:foregroundMark x1="65311" y1="10926" x2="73923" y2="14489"/>
                        <a14:foregroundMark x1="8852" y1="41568" x2="7177" y2="61045"/>
                        <a14:foregroundMark x1="7177" y1="61045" x2="15789" y2="69596"/>
                        <a14:foregroundMark x1="11244" y1="69359" x2="22488" y2="84086"/>
                        <a14:foregroundMark x1="25120" y1="86461" x2="38756" y2="91924"/>
                        <a14:foregroundMark x1="38756" y1="91924" x2="52153" y2="93587"/>
                        <a14:foregroundMark x1="54785" y1="94537" x2="69856" y2="90736"/>
                        <a14:foregroundMark x1="69856" y1="90736" x2="81100" y2="84561"/>
                        <a14:foregroundMark x1="81100" y1="84561" x2="88517" y2="72209"/>
                        <a14:foregroundMark x1="48325" y1="95487" x2="54306" y2="95487"/>
                        <a14:foregroundMark x1="47129" y1="97150" x2="55981" y2="96437"/>
                        <a14:foregroundMark x1="52153" y1="8076" x2="55024" y2="80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1936" y="-179649"/>
            <a:ext cx="3681160" cy="3707580"/>
          </a:xfrm>
          <a:prstGeom prst="rect">
            <a:avLst/>
          </a:prstGeom>
        </p:spPr>
      </p:pic>
      <p:pic>
        <p:nvPicPr>
          <p:cNvPr id="5" name="Картина 4" descr="Картина, която съдържа графична колекция, рисунка, илюстрация, анимирана рисунка&#10;&#10;Описанието е генерирано автоматично">
            <a:extLst>
              <a:ext uri="{FF2B5EF4-FFF2-40B4-BE49-F238E27FC236}">
                <a16:creationId xmlns:a16="http://schemas.microsoft.com/office/drawing/2014/main" id="{ECE5A07D-6C21-58AF-9C1A-1FB151E5BBB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428" y="3236218"/>
            <a:ext cx="2432088" cy="3437580"/>
          </a:xfrm>
          <a:prstGeom prst="rect">
            <a:avLst/>
          </a:prstGeom>
        </p:spPr>
      </p:pic>
      <p:pic>
        <p:nvPicPr>
          <p:cNvPr id="6" name="Картина 5" descr="Картина, която съдържа текст, графична колекция, илюстрация, анимирана рисунка&#10;&#10;Описанието е генерирано автоматично">
            <a:extLst>
              <a:ext uri="{FF2B5EF4-FFF2-40B4-BE49-F238E27FC236}">
                <a16:creationId xmlns:a16="http://schemas.microsoft.com/office/drawing/2014/main" id="{B2D92124-2937-BBAE-239A-3C42498F999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9911" y="3276731"/>
            <a:ext cx="2432089" cy="343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9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облак, небе, анимирана рисун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E53A574-C0DA-9B96-CD85-16F11F8E7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35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1FDF370C-9E55-CCC0-835F-7007AB2F1D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13" b="1272"/>
          <a:stretch/>
        </p:blipFill>
        <p:spPr>
          <a:xfrm>
            <a:off x="5131915" y="0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AF0E9A45-7B94-0568-2ABB-07DFC8656D42}"/>
              </a:ext>
            </a:extLst>
          </p:cNvPr>
          <p:cNvSpPr txBox="1"/>
          <p:nvPr/>
        </p:nvSpPr>
        <p:spPr>
          <a:xfrm>
            <a:off x="1082890" y="2354266"/>
            <a:ext cx="61098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Старт на </a:t>
            </a:r>
          </a:p>
          <a:p>
            <a:r>
              <a:rPr lang="bg-BG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ПП „ Утринна история“ </a:t>
            </a:r>
          </a:p>
          <a:p>
            <a:r>
              <a:rPr lang="bg-BG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16.09.2024г.</a:t>
            </a:r>
            <a:endParaRPr lang="en-US" sz="28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CA847165-78BD-DF03-D531-866470C25D4F}"/>
              </a:ext>
            </a:extLst>
          </p:cNvPr>
          <p:cNvSpPr txBox="1"/>
          <p:nvPr/>
        </p:nvSpPr>
        <p:spPr>
          <a:xfrm>
            <a:off x="432619" y="226142"/>
            <a:ext cx="5161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ПИЛОТИРАНЕ ИНОВАТИВЕН МОДЕЛ НА ПЕДАГОГИЧЕСКА ПРАКТИКА " УТРИННА ИСТОРИЯ"</a:t>
            </a:r>
          </a:p>
        </p:txBody>
      </p:sp>
    </p:spTree>
    <p:extLst>
      <p:ext uri="{BB962C8B-B14F-4D97-AF65-F5344CB8AC3E}">
        <p14:creationId xmlns:p14="http://schemas.microsoft.com/office/powerpoint/2010/main" val="178317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 descr="Картина, която съдържа балон, Парти украса, анимирана рисун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7526833-E9BD-10EB-B259-E0F332E45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1914" y="133929"/>
            <a:ext cx="9859781" cy="6723994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37C3A477-0459-27EB-2F17-0D75417F402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975" y="-5116"/>
            <a:ext cx="3682303" cy="3712786"/>
          </a:xfrm>
          <a:prstGeom prst="rect">
            <a:avLst/>
          </a:prstGeom>
        </p:spPr>
      </p:pic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7CE5B913-1147-021D-09C7-E3E9F31D0A83}"/>
              </a:ext>
            </a:extLst>
          </p:cNvPr>
          <p:cNvSpPr txBox="1"/>
          <p:nvPr/>
        </p:nvSpPr>
        <p:spPr>
          <a:xfrm>
            <a:off x="3717160" y="288249"/>
            <a:ext cx="5998866" cy="5066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all" spc="-1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Участници в</a:t>
            </a:r>
          </a:p>
          <a:p>
            <a:pPr marL="0" marR="0" lvl="0" indent="0" algn="ctr" defTabSz="914400" rtl="0" eaLnBrk="1" fontAlgn="auto" latinLnBrk="0" hangingPunct="1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all" spc="-1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ПП „ Утринна  история“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Силвия </a:t>
            </a:r>
            <a:r>
              <a:rPr kumimoji="0" lang="bg-BG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Диянова</a:t>
            </a: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директор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Съботника Пенчева - мед. сестра яслена група "Биберони";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Катя Захариева - мед. сестра яслена група "Биберони";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Милка Симова - мед. сестра яслена група "Делфинче";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Светла Тодорова - мед. сестра яслена група "Делфинче"</a:t>
            </a:r>
          </a:p>
        </p:txBody>
      </p:sp>
    </p:spTree>
    <p:extLst>
      <p:ext uri="{BB962C8B-B14F-4D97-AF65-F5344CB8AC3E}">
        <p14:creationId xmlns:p14="http://schemas.microsoft.com/office/powerpoint/2010/main" val="3583054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88299345-C2D2-641E-2250-E36FDAE87A2E}"/>
              </a:ext>
            </a:extLst>
          </p:cNvPr>
          <p:cNvSpPr txBox="1"/>
          <p:nvPr/>
        </p:nvSpPr>
        <p:spPr>
          <a:xfrm>
            <a:off x="1859162" y="543087"/>
            <a:ext cx="60692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Организация и провеждане на заплануваните дейности по педагогическа практика „Утринна история”</a:t>
            </a: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4155C58-A8D9-853B-EE69-26FF92163D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2994" y="0"/>
            <a:ext cx="2549256" cy="2570360"/>
          </a:xfrm>
          <a:prstGeom prst="rect">
            <a:avLst/>
          </a:prstGeom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D771C7A4-74B9-73BD-750A-D7FC531313A8}"/>
              </a:ext>
            </a:extLst>
          </p:cNvPr>
          <p:cNvSpPr txBox="1"/>
          <p:nvPr/>
        </p:nvSpPr>
        <p:spPr>
          <a:xfrm>
            <a:off x="1441777" y="2302482"/>
            <a:ext cx="90358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Създадено е подходящо образователно пространство за провеждане на педагогическата практика „Утринна  история“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Предварително е изработен тематичен седмичен план, относно използването на заплануваното съдържание (Годишни времена) в последващите  дейности, планирани за деня, в съответните дидактични центрове и зони.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Чрез прилагане на игровия механизъм е създадена необходимата атмосфера за стартиране на педагогическа практика „Утринна история“.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Направена е обща снимка след всяка „Утринна история “за изготвяне на фото история в края на годината и са архивирани продукти от дейността на всяко дете за изработване на неговото портфолио. </a:t>
            </a:r>
          </a:p>
        </p:txBody>
      </p:sp>
    </p:spTree>
    <p:extLst>
      <p:ext uri="{BB962C8B-B14F-4D97-AF65-F5344CB8AC3E}">
        <p14:creationId xmlns:p14="http://schemas.microsoft.com/office/powerpoint/2010/main" val="3054278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EAEDF75C-3064-9302-CCF5-E4CF684D497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7458" y="-217601"/>
            <a:ext cx="2505918" cy="2526662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2553AC9F-6B62-2710-B805-18A30CB1FB2B}"/>
              </a:ext>
            </a:extLst>
          </p:cNvPr>
          <p:cNvSpPr txBox="1"/>
          <p:nvPr/>
        </p:nvSpPr>
        <p:spPr>
          <a:xfrm>
            <a:off x="776748" y="550605"/>
            <a:ext cx="6499123" cy="141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>
              <a:lnSpc>
                <a:spcPct val="150000"/>
              </a:lnSpc>
              <a:spcAft>
                <a:spcPts val="1000"/>
              </a:spcAft>
            </a:pPr>
            <a:r>
              <a:rPr lang="bg-BG" sz="2000" b="1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Провеждане на заплануваните тематични дейности чрез разнообразие на формите по посока интердисциплинарност.</a:t>
            </a:r>
            <a:endParaRPr lang="en-US" sz="2000" b="1" dirty="0">
              <a:solidFill>
                <a:srgbClr val="FF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Картина 8" descr="Картина, която съдържа текст, хартия, почерк, документ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8A7D2B3-F58C-F6A0-AA1C-5FA44738FE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17" y="2224630"/>
            <a:ext cx="3198003" cy="42640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Картина 5" descr="Картина, която съдържа анимирана рисунка, Анимационен филм, торта за рожден ден, рисун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84B14FC-4DB3-718B-30F7-1A1338BE2C3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1295" y="2309061"/>
            <a:ext cx="6499122" cy="43268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303FC2A5-91F3-F69D-6888-BBCF13A76138}"/>
              </a:ext>
            </a:extLst>
          </p:cNvPr>
          <p:cNvSpPr txBox="1"/>
          <p:nvPr/>
        </p:nvSpPr>
        <p:spPr>
          <a:xfrm>
            <a:off x="7384025" y="1429224"/>
            <a:ext cx="2585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ЕСЕН</a:t>
            </a:r>
            <a:endParaRPr lang="en-US" sz="40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860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72EAC31F-8665-CD86-2E2F-418387D0265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142" y="575509"/>
            <a:ext cx="3814916" cy="4940356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CE2149EF-F0B6-C887-0E88-BE73DDFB48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8508" y="0"/>
            <a:ext cx="2505673" cy="2530059"/>
          </a:xfrm>
          <a:prstGeom prst="rect">
            <a:avLst/>
          </a:prstGeom>
        </p:spPr>
      </p:pic>
      <p:pic>
        <p:nvPicPr>
          <p:cNvPr id="8" name="Картина 7" descr="Картина, която съдържа дрехи, сняг, на открито, зим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F618409-D0ED-935E-F01B-E1CDBC12BB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9633" y="2504509"/>
            <a:ext cx="7515063" cy="4222750"/>
          </a:xfrm>
          <a:prstGeom prst="rect">
            <a:avLst/>
          </a:prstGeom>
        </p:spPr>
      </p:pic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0AA26629-E588-4848-53D1-08C14838D1E6}"/>
              </a:ext>
            </a:extLst>
          </p:cNvPr>
          <p:cNvSpPr txBox="1"/>
          <p:nvPr/>
        </p:nvSpPr>
        <p:spPr>
          <a:xfrm>
            <a:off x="5211096" y="939845"/>
            <a:ext cx="3814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7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ЗИМА</a:t>
            </a:r>
            <a:endParaRPr lang="en-US" sz="7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327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33E80E09-4BC7-9331-6AE8-010345579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10" y="244221"/>
            <a:ext cx="4119716" cy="5319253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14DD3AF3-8F2A-15F1-1E74-81E87F3CCAF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9910" y="-136369"/>
            <a:ext cx="2222090" cy="2243716"/>
          </a:xfrm>
          <a:prstGeom prst="rect">
            <a:avLst/>
          </a:prstGeom>
        </p:spPr>
      </p:pic>
      <p:pic>
        <p:nvPicPr>
          <p:cNvPr id="6" name="Картина 5" descr="Картина, която съдържа цвете, птица, цвят, на от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1ED0EB7-2401-18D0-D0E3-48FDD68DE7B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4245" y="1828798"/>
            <a:ext cx="6423589" cy="45384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CD8E2AD0-D1AF-D26E-E03F-C288710EFAE4}"/>
              </a:ext>
            </a:extLst>
          </p:cNvPr>
          <p:cNvSpPr txBox="1"/>
          <p:nvPr/>
        </p:nvSpPr>
        <p:spPr>
          <a:xfrm>
            <a:off x="4768645" y="658761"/>
            <a:ext cx="50439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5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ПРОЛЕТ</a:t>
            </a:r>
            <a:endParaRPr lang="en-US" sz="54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251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51785749-9D99-C396-351A-A7275EE0352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4671" y="0"/>
            <a:ext cx="3006313" cy="3030237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9A0F2511-946E-FBFB-EED7-4AA490D1A74D}"/>
              </a:ext>
            </a:extLst>
          </p:cNvPr>
          <p:cNvSpPr txBox="1"/>
          <p:nvPr/>
        </p:nvSpPr>
        <p:spPr>
          <a:xfrm>
            <a:off x="1101213" y="660271"/>
            <a:ext cx="6056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Дидактични материали</a:t>
            </a:r>
            <a:endParaRPr lang="en-US" sz="3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Картина 5" descr="Картина, която съдържа на закрито, колекция, книга, Рафтов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EF367F4-F7A6-815A-4B35-F05CD0E91E6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960" y="1515117"/>
            <a:ext cx="3441291" cy="25809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Картина 9" descr="Картина, която съдържа на закрито, обзавеждане, стена, анимирана рисун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2E52639-7238-23ED-1ABD-A5782A5665E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12" y="4096084"/>
            <a:ext cx="2802193" cy="21016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Картина 13" descr="Картина, която съдържа на закрито, стена, рафт, Рафтов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1137E47-7ED4-5E74-1E5A-E5B16A87BAD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4266" y="1245046"/>
            <a:ext cx="2463595" cy="32847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Картина 15" descr="Картина, която съдържа Детско изкуство, картина, рисунка, изкуств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4A1C4C4-CC09-3BA2-67CD-786679FADDB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585652" y="4075901"/>
            <a:ext cx="1987807" cy="26504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Картина 19" descr="Картина, която съдържа Бебешки играчки, играчка, пластмасов, земя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2DDCA18-B9FA-6038-A7BC-D0CE7EB8C3F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353044" y="3760746"/>
            <a:ext cx="2012024" cy="26826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2" name="Картина 21" descr="Картина, която съдържа растение, храна, купа, цвет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B9EE581-C05F-2D56-DFA3-E58D68DD79B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955695" y="32407"/>
            <a:ext cx="1830054" cy="24400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4" name="Картина 23" descr="Картина, която съдържа Леко хранене, храна, на закрито, шоколад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D94ECE7-6089-686C-147F-D2E80F0EECB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7145070" y="1838065"/>
            <a:ext cx="1451304" cy="19350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6" name="Картина 25" descr="Картина, която съдържа на закрито, Рафтове, миниатюра, колекция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3BF861D-E9AB-23EE-D423-F04B2B37500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3583" y="2974274"/>
            <a:ext cx="2853506" cy="21401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8" name="Картина 27" descr="Картина, която съдържа на закрито, пластмасов, колекция, текст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D1D0BA3-FDE5-D0B7-AA5E-253ABFD8A096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8258" y="4925836"/>
            <a:ext cx="2440072" cy="18300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82308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854BC215-0563-7236-4D78-6161F1209F9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866" y="67733"/>
            <a:ext cx="4155981" cy="5438332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1BC9C728-BCFE-9D15-AD6E-7C11571026F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7399" y="-82428"/>
            <a:ext cx="2642396" cy="2654434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98A65F6F-7A8E-C05D-ED86-0B0FD2B72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713" y="2653997"/>
            <a:ext cx="5479421" cy="4028116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8DC461A5-0ABD-A3E5-EE08-9FBF0686642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2432" y="3584165"/>
            <a:ext cx="4048159" cy="3097948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A033B709-5DBA-BABF-67F1-CE0DE33DCB5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8207" y="264924"/>
            <a:ext cx="4365114" cy="353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01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3795672F-5348-B54E-C4AA-D869ED73039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1097" y="-118396"/>
            <a:ext cx="2607304" cy="2617839"/>
          </a:xfrm>
          <a:prstGeom prst="rect">
            <a:avLst/>
          </a:prstGeom>
        </p:spPr>
      </p:pic>
      <p:pic>
        <p:nvPicPr>
          <p:cNvPr id="4" name="Картина 3" descr="Картина, която съдържа картина, рисунка, текст, изкуств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7B1EBEA-8018-EB04-4DED-C050BE44053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673" y="1495090"/>
            <a:ext cx="3480005" cy="4640006"/>
          </a:xfrm>
          <a:prstGeom prst="rect">
            <a:avLst/>
          </a:prstGeom>
        </p:spPr>
      </p:pic>
      <p:pic>
        <p:nvPicPr>
          <p:cNvPr id="8" name="f704c0b4-658a-40da-9917-e566241285fc">
            <a:hlinkClick r:id="" action="ppaction://media"/>
            <a:extLst>
              <a:ext uri="{FF2B5EF4-FFF2-40B4-BE49-F238E27FC236}">
                <a16:creationId xmlns:a16="http://schemas.microsoft.com/office/drawing/2014/main" id="{570AE566-6E1B-AB15-987A-5596F55240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67393" y="984135"/>
            <a:ext cx="4345935" cy="2444865"/>
          </a:xfrm>
          <a:prstGeom prst="rect">
            <a:avLst/>
          </a:prstGeom>
        </p:spPr>
      </p:pic>
      <p:pic>
        <p:nvPicPr>
          <p:cNvPr id="9" name="ba8e0aa4-6fb6-445d-b1ac-7a0a5c3a4f9f">
            <a:hlinkClick r:id="" action="ppaction://media"/>
            <a:extLst>
              <a:ext uri="{FF2B5EF4-FFF2-40B4-BE49-F238E27FC236}">
                <a16:creationId xmlns:a16="http://schemas.microsoft.com/office/drawing/2014/main" id="{2040031A-7F4E-0EC9-3CDE-F69669A688C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274098" y="2314036"/>
            <a:ext cx="2170778" cy="3859161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7AEFD4D5-7DB9-7B95-9F77-F6299104DDB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4663179" y="3531317"/>
            <a:ext cx="2610001" cy="34800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9799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8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5A950F06-138C-0135-44DD-BBB2056B82C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645893" cy="2658086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B71F576C-6E34-04CD-0256-177223165A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0883" y="0"/>
            <a:ext cx="7669433" cy="2420322"/>
          </a:xfrm>
          <a:prstGeom prst="rect">
            <a:avLst/>
          </a:prstGeom>
        </p:spPr>
      </p:pic>
      <p:pic>
        <p:nvPicPr>
          <p:cNvPr id="5" name="Картина 4" descr="Картина, която съдържа текст, картина, рисунка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B95423F-9CA4-90E7-ABCC-8555BD615EF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5418" y="1723737"/>
            <a:ext cx="4916129" cy="28122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Картина 6" descr="Картина, която съдържа дрехи, на закрито, момче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A4A884C-636A-949D-E2E1-9D375A4DD52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650" y="4066682"/>
            <a:ext cx="3490450" cy="26178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Картина 8" descr="Картина, която съдържа Човешко лице, дрехи, човек, пелена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422EE48-29CA-A20B-969A-609D67B24FC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0943" y="1723737"/>
            <a:ext cx="2738898" cy="36518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Картина 10" descr="Картина, която съдържа Човешко лице, дрехи, момче, моми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FCCEC4E-8897-5CF3-7B48-8009929E1DE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966" y="2658086"/>
            <a:ext cx="2845452" cy="37939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63708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3FFBAF7-4FA9-74DC-7CAB-CAA58E1ED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3452" y="53153"/>
            <a:ext cx="8075290" cy="2940459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183B7F4B-104B-28D7-1FCC-5BFF468CC42F}"/>
              </a:ext>
            </a:extLst>
          </p:cNvPr>
          <p:cNvSpPr txBox="1"/>
          <p:nvPr/>
        </p:nvSpPr>
        <p:spPr>
          <a:xfrm>
            <a:off x="484757" y="2383838"/>
            <a:ext cx="5211097" cy="1249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 </a:t>
            </a:r>
            <a:r>
              <a:rPr kumimoji="0" lang="en-US" sz="2600" b="1" i="0" u="none" strike="noStrike" kern="1200" cap="all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Ноември</a:t>
            </a:r>
            <a:r>
              <a:rPr kumimoji="0" lang="en-US" sz="2600" b="1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endParaRPr kumimoji="0" lang="bg-BG" sz="1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 Ден на Християнското семейство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88D90319-D5F1-9262-08BC-AF12DD52338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5921" y="107539"/>
            <a:ext cx="2921114" cy="2940459"/>
          </a:xfrm>
          <a:prstGeom prst="rect">
            <a:avLst/>
          </a:prstGeom>
        </p:spPr>
      </p:pic>
      <p:pic>
        <p:nvPicPr>
          <p:cNvPr id="6" name="Картина 5" descr="Картина, която съдържа на закрито, Детско изкуство, анимирана рисунка, стена&#10;&#10;Описанието е генерирано автоматично">
            <a:extLst>
              <a:ext uri="{FF2B5EF4-FFF2-40B4-BE49-F238E27FC236}">
                <a16:creationId xmlns:a16="http://schemas.microsoft.com/office/drawing/2014/main" id="{F09CD4AA-2E75-0B7B-D261-8D88B79FEF5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4186"/>
          <a:stretch/>
        </p:blipFill>
        <p:spPr>
          <a:xfrm>
            <a:off x="580102" y="4043153"/>
            <a:ext cx="3293807" cy="2366885"/>
          </a:xfrm>
          <a:prstGeom prst="rect">
            <a:avLst/>
          </a:prstGeom>
        </p:spPr>
      </p:pic>
      <p:pic>
        <p:nvPicPr>
          <p:cNvPr id="7" name="Картина 6" descr="Картина, която съдържа дрехи, човек, Човешко лице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8D64FDC9-71FA-4486-92C3-10D19B0DF60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211" r="1" b="1"/>
          <a:stretch/>
        </p:blipFill>
        <p:spPr>
          <a:xfrm>
            <a:off x="5695854" y="2161145"/>
            <a:ext cx="2945310" cy="3183472"/>
          </a:xfrm>
          <a:prstGeom prst="rect">
            <a:avLst/>
          </a:prstGeom>
        </p:spPr>
      </p:pic>
      <p:pic>
        <p:nvPicPr>
          <p:cNvPr id="8" name="Картина 7" descr="Картина, която съдържа човек, пеленаче, Човешко лице, дрехи&#10;&#10;Описанието е генерирано автоматично">
            <a:extLst>
              <a:ext uri="{FF2B5EF4-FFF2-40B4-BE49-F238E27FC236}">
                <a16:creationId xmlns:a16="http://schemas.microsoft.com/office/drawing/2014/main" id="{B4175240-A1A4-2912-44E9-A6B1F69173B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5914" y="3752881"/>
            <a:ext cx="2220584" cy="2960779"/>
          </a:xfrm>
          <a:prstGeom prst="rect">
            <a:avLst/>
          </a:prstGeom>
        </p:spPr>
      </p:pic>
      <p:pic>
        <p:nvPicPr>
          <p:cNvPr id="9" name="Картина 8" descr="Картина, която съдържа момче, дрехи, човек, Човешко лице&#10;&#10;Описанието е генерирано автоматично">
            <a:extLst>
              <a:ext uri="{FF2B5EF4-FFF2-40B4-BE49-F238E27FC236}">
                <a16:creationId xmlns:a16="http://schemas.microsoft.com/office/drawing/2014/main" id="{8A1D47F5-9251-1CA4-0FFA-7F4C0C9C0E9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3706" y="3864389"/>
            <a:ext cx="3550059" cy="266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93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C7C9479C-D9C6-E77B-9DF1-9B358FA4873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029" y="176064"/>
            <a:ext cx="2518998" cy="2529259"/>
          </a:xfrm>
          <a:prstGeom prst="rect">
            <a:avLst/>
          </a:prstGeom>
        </p:spPr>
      </p:pic>
      <p:pic>
        <p:nvPicPr>
          <p:cNvPr id="4" name="Картина 3" descr="Картина, която съдържа стена, на закрито, под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18EF146-64F5-9AF9-F739-DA7600A0A2C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1925" y="1105718"/>
            <a:ext cx="3348499" cy="44646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A2F6E922-9F0E-75CD-4678-5054B83A523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7220" y="232321"/>
            <a:ext cx="3893573" cy="2920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887FCF1F-8C51-E543-15BE-B4DE4670BAB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501" y="2773035"/>
            <a:ext cx="2750322" cy="36670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Картина 10" descr="Картина, която съдържа контейнер, храна, пластмасов, земя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F0A7D54-C1A1-6975-DA5D-AE37F82AD48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7886396" y="3249729"/>
            <a:ext cx="2734630" cy="36461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68394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6AC34ACA-AD97-8A8A-3BE1-354EE64B6C6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2587" y="-101601"/>
            <a:ext cx="2598329" cy="2608827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3B568548-9541-B4D7-7CC0-927B5CC237AC}"/>
              </a:ext>
            </a:extLst>
          </p:cNvPr>
          <p:cNvSpPr txBox="1"/>
          <p:nvPr/>
        </p:nvSpPr>
        <p:spPr>
          <a:xfrm>
            <a:off x="1964174" y="734997"/>
            <a:ext cx="60271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ВОДНИ ОБИТАТЕЛИ</a:t>
            </a:r>
            <a:endParaRPr lang="en-US" sz="40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601527ce-7d72-4148-aaa6-89844542ed4b">
            <a:hlinkClick r:id="" action="ppaction://media"/>
            <a:extLst>
              <a:ext uri="{FF2B5EF4-FFF2-40B4-BE49-F238E27FC236}">
                <a16:creationId xmlns:a16="http://schemas.microsoft.com/office/drawing/2014/main" id="{8F0E532B-CF95-2016-B47F-7F6B5E5B26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0325" y="1514167"/>
            <a:ext cx="2867697" cy="5098128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5668508C-CC48-DEB9-3B90-5B365B61DF5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2077" y="1442883"/>
            <a:ext cx="2206754" cy="29423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D014579D-89BE-EF7B-443C-9CD91E83035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2459" y="2332804"/>
            <a:ext cx="3209618" cy="42794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6A9BCF61-CC9E-81A7-0DB8-2D54388E7A7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5454" y="3929627"/>
            <a:ext cx="3746090" cy="28095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6440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 descr="Картина, която съдържа текст, Детско изкуство, на закрито, анимирана рисун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47F848E-2A64-01A1-2FCB-5EA18E3BA4D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259" y="196645"/>
            <a:ext cx="3693650" cy="27702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A1EF2330-6B0B-F075-3DD2-5437869B6C4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7707" y="103440"/>
            <a:ext cx="2674293" cy="2692768"/>
          </a:xfrm>
          <a:prstGeom prst="rect">
            <a:avLst/>
          </a:prstGeom>
        </p:spPr>
      </p:pic>
      <p:pic>
        <p:nvPicPr>
          <p:cNvPr id="8" name="Картина 7" descr="Картина, която съдържа пеленаче, момче, Човешко лице, дрех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44AD13A-6FF9-04F5-BD92-486184DA675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81" y="3156973"/>
            <a:ext cx="2775771" cy="37010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Картина 9" descr="Картина, която съдържа дрехи, човек, на закрито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1A4F40B-9271-4B55-D86E-DFC13E885A9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0345" y="900699"/>
            <a:ext cx="2978529" cy="22338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Картина 11" descr="Картина, която съдържа дрехи, Човешко лице, пеленаче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F82EB3E-0664-0A60-904E-98C8FA63BC5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9193" y="3862183"/>
            <a:ext cx="3856502" cy="28923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eaf4492a-88b6-46b7-9eb3-c948a210b001">
            <a:hlinkClick r:id="" action="ppaction://media"/>
            <a:extLst>
              <a:ext uri="{FF2B5EF4-FFF2-40B4-BE49-F238E27FC236}">
                <a16:creationId xmlns:a16="http://schemas.microsoft.com/office/drawing/2014/main" id="{EC50C21A-CA17-651C-B322-341DD67D79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90345" y="3670937"/>
            <a:ext cx="4090037" cy="2300646"/>
          </a:xfrm>
          <a:prstGeom prst="rect">
            <a:avLst/>
          </a:prstGeom>
        </p:spPr>
      </p:pic>
      <p:pic>
        <p:nvPicPr>
          <p:cNvPr id="15" name="Картина 14" descr="Картина, която съдържа анимирана рисунка, цвете, изкуство, карти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C4DD463-2803-6493-026D-9B7F78B2A29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7727" y="363793"/>
            <a:ext cx="2304436" cy="30725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4942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4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F2D73225-0C7F-95ED-DD7E-27B40DCD836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676376" cy="2694666"/>
          </a:xfrm>
          <a:prstGeom prst="rect">
            <a:avLst/>
          </a:prstGeom>
        </p:spPr>
      </p:pic>
      <p:pic>
        <p:nvPicPr>
          <p:cNvPr id="4" name="Картина 3" descr="Картина, която съдържа дрехи, Човешко лице, пеленаче, беб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EDE80F9-FFEA-9F95-8954-364E6B01833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0091" y="366251"/>
            <a:ext cx="2527504" cy="33700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Картина 5" descr="Картина, която съдържа човек, дрехи, момче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5AB07F5-0D7C-6F64-F53E-6B4DF2564FD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91" y="2989006"/>
            <a:ext cx="2695268" cy="35936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Картина 7" descr="Картина, която съдържа анимирана рисунка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B713A0E-3D34-17D6-16C9-599306A5EE2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6375" y="366252"/>
            <a:ext cx="2527505" cy="33700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Картина 11" descr="Картина, която съдържа човек, дрехи, момче, пелена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CFA6BE2-698E-D367-AED5-E2070BE3180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4231" y="3533625"/>
            <a:ext cx="4241816" cy="31813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Картина 13" descr="Картина, която съдържа дрехи, момче, Човешко лице, пелена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D5E6F05-7926-86BB-4FBB-DE6BCAE1478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2850" y="610673"/>
            <a:ext cx="3618271" cy="27137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Картина 15" descr="Картина, която съдържа дрехи, човек, пеленаче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CA0E2BB-7040-5FD6-D459-6D8DB2D6D6E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219" y="3533625"/>
            <a:ext cx="2386022" cy="31813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32791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5F6DCDA8-F435-9BE0-C40B-5980FD20D43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7606" y="-22406"/>
            <a:ext cx="2990008" cy="3003630"/>
          </a:xfrm>
          <a:prstGeom prst="rect">
            <a:avLst/>
          </a:prstGeom>
        </p:spPr>
      </p:pic>
      <p:pic>
        <p:nvPicPr>
          <p:cNvPr id="6" name="Картина 5" descr="Картина, която съдържа на закрито, колекция, книга, Рафтов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728F5B3-1FE6-6191-C8CE-ECE7E145D88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542" y="2981224"/>
            <a:ext cx="4004840" cy="30036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Картина 7" descr="Картина, която съдържа текст, на закрито, играчка, анимирана рисун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B44E850-4466-03B6-570B-39F7A863B4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078" y="2340184"/>
            <a:ext cx="3111043" cy="41480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Картина 4" descr="Картина, която съдържа на закрито, стена, анимирана рисунка, рафт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0F4D23D-83FB-B51B-2499-180DD5846AD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2328" y="148168"/>
            <a:ext cx="5268549" cy="39514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Картина 9" descr="Картина, която съдържа обзавеждане, на закрито, стена, анимирана рисун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C21ABC4-E8A9-5273-B12F-68E01D9DCE6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6998" y="3880323"/>
            <a:ext cx="3900667" cy="2925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47270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B9821A1D-1C52-AE44-CCA1-3B74F5337199}"/>
              </a:ext>
            </a:extLst>
          </p:cNvPr>
          <p:cNvSpPr txBox="1"/>
          <p:nvPr/>
        </p:nvSpPr>
        <p:spPr>
          <a:xfrm>
            <a:off x="3470787" y="570271"/>
            <a:ext cx="57223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СВЕТА НА ПРИКАЗКИТЕ</a:t>
            </a:r>
            <a:endParaRPr lang="en-US" sz="40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EFE4F1A0-52A6-F1B2-053D-08599EFDD4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5220" y="0"/>
            <a:ext cx="2645893" cy="2658086"/>
          </a:xfrm>
          <a:prstGeom prst="rect">
            <a:avLst/>
          </a:prstGeom>
        </p:spPr>
      </p:pic>
      <p:pic>
        <p:nvPicPr>
          <p:cNvPr id="5" name="Картина 4" descr="Картина, която съдържа дрехи, Човешко лице, на закрито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F1D5BA2-E87F-6168-02B7-9C552D107D3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437" y="4484738"/>
            <a:ext cx="3939460" cy="22159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Картина 6" descr="Картина, която съдържа дрехи, Човешко лице, човек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D6A2F94-7BBA-CB34-EB9C-4AA84F461A8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415" y="275303"/>
            <a:ext cx="2261420" cy="40203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1ae2b3ce-47df-4a0e-9ca4-ebfda3b38807">
            <a:hlinkClick r:id="" action="ppaction://media"/>
            <a:extLst>
              <a:ext uri="{FF2B5EF4-FFF2-40B4-BE49-F238E27FC236}">
                <a16:creationId xmlns:a16="http://schemas.microsoft.com/office/drawing/2014/main" id="{EF596F1B-9FA0-BC97-CA1C-37B6DF73A9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56257" y="1976331"/>
            <a:ext cx="4621059" cy="2599640"/>
          </a:xfrm>
          <a:prstGeom prst="rect">
            <a:avLst/>
          </a:prstGeom>
          <a:ln w="63500" cap="sq">
            <a:solidFill>
              <a:srgbClr val="FFFFFF"/>
            </a:solidFill>
            <a:prstDash val="solid"/>
            <a:miter lim="800000"/>
          </a:ln>
          <a:effectLst/>
          <a:scene3d>
            <a:camera prst="orthographicFront"/>
            <a:lightRig rig="soft" dir="t"/>
          </a:scene3d>
          <a:sp3d contourW="6350">
            <a:contourClr>
              <a:srgbClr val="000000"/>
            </a:contourClr>
          </a:sp3d>
        </p:spPr>
      </p:pic>
      <p:pic>
        <p:nvPicPr>
          <p:cNvPr id="11" name="0771f800-1307-4d06-9f77-67e009cf4dcc (1)">
            <a:hlinkClick r:id="" action="ppaction://media"/>
            <a:extLst>
              <a:ext uri="{FF2B5EF4-FFF2-40B4-BE49-F238E27FC236}">
                <a16:creationId xmlns:a16="http://schemas.microsoft.com/office/drawing/2014/main" id="{8CA8B4F8-5B5A-2313-504E-BE7E2156975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19375" y="2562023"/>
            <a:ext cx="2376233" cy="4224416"/>
          </a:xfrm>
          <a:prstGeom prst="rect">
            <a:avLst/>
          </a:prstGeom>
          <a:ln w="63500" cap="sq">
            <a:solidFill>
              <a:srgbClr val="FFFFFF"/>
            </a:solidFill>
            <a:prstDash val="solid"/>
            <a:miter lim="800000"/>
          </a:ln>
          <a:effectLst/>
          <a:scene3d>
            <a:camera prst="orthographicFront"/>
            <a:lightRig rig="soft" dir="t"/>
          </a:scene3d>
          <a:sp3d contourW="6350">
            <a:contourClr>
              <a:srgbClr val="000000"/>
            </a:contourClr>
          </a:sp3d>
        </p:spPr>
      </p:pic>
    </p:spTree>
    <p:extLst>
      <p:ext uri="{BB962C8B-B14F-4D97-AF65-F5344CB8AC3E}">
        <p14:creationId xmlns:p14="http://schemas.microsoft.com/office/powerpoint/2010/main" val="143316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13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9038B1E2-ED98-8D81-D2AF-C91852EC88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1601"/>
            <a:ext cx="3017782" cy="3029975"/>
          </a:xfrm>
          <a:prstGeom prst="rect">
            <a:avLst/>
          </a:prstGeom>
        </p:spPr>
      </p:pic>
      <p:pic>
        <p:nvPicPr>
          <p:cNvPr id="4" name="Картина 3" descr="Картина, която съдържа текст, анимирана рисунка, на закрито, играч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84E5EEF-568E-670A-0206-A8FCE046C0F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4311" y="226141"/>
            <a:ext cx="4886632" cy="36649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Картина 5" descr="Картина, която съдържа игра, Човешко лице, момче, пелена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307F80C-C01D-2CAE-E511-680D9EE090D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84" y="3429000"/>
            <a:ext cx="4270479" cy="32028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Картина 7" descr="Картина, която съдържа дрехи, на закрито, Човешко лице, пелена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57C0284-480F-50DE-FBAF-17E60A0BDB6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8929" y="354779"/>
            <a:ext cx="3720592" cy="27904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Картина 9" descr="Картина, която съдържа момче, пеленаче, игра, дрех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DA9FC6E-54DA-62EB-9E07-3977CA9CE03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5559" y="2928374"/>
            <a:ext cx="4627718" cy="34707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13232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D40E7059-3FEF-5A8D-4D97-F35A1CF5444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7216" y="0"/>
            <a:ext cx="3682303" cy="3706689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B7DAF545-6352-CEB4-1C5D-EDD1214938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518" y="694766"/>
            <a:ext cx="7011008" cy="2554445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8B5E6D20-C735-0EDD-6DFC-27792E080063}"/>
              </a:ext>
            </a:extLst>
          </p:cNvPr>
          <p:cNvSpPr txBox="1"/>
          <p:nvPr/>
        </p:nvSpPr>
        <p:spPr>
          <a:xfrm>
            <a:off x="1145512" y="2723103"/>
            <a:ext cx="6581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bg-BG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Писмо до Дядо Коледа</a:t>
            </a:r>
            <a:endParaRPr lang="en-US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Картина 5" descr="Картина, която съдържа дрехи, на закрито, човек, Човешко лице&#10;&#10;Описанието е генерирано автоматично">
            <a:extLst>
              <a:ext uri="{FF2B5EF4-FFF2-40B4-BE49-F238E27FC236}">
                <a16:creationId xmlns:a16="http://schemas.microsoft.com/office/drawing/2014/main" id="{8394D60B-5A54-2AF8-15C6-7A109F02C59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6519" y="3429000"/>
            <a:ext cx="4220074" cy="2964275"/>
          </a:xfrm>
          <a:prstGeom prst="rect">
            <a:avLst/>
          </a:prstGeom>
        </p:spPr>
      </p:pic>
      <p:pic>
        <p:nvPicPr>
          <p:cNvPr id="7" name="Картина 6" descr="Картина, която съдържа дрехи, човек, на закрито, пеленаче&#10;&#10;Описанието е генерирано автоматично">
            <a:extLst>
              <a:ext uri="{FF2B5EF4-FFF2-40B4-BE49-F238E27FC236}">
                <a16:creationId xmlns:a16="http://schemas.microsoft.com/office/drawing/2014/main" id="{B00A225C-2EC3-27A2-E753-BD7A00F2296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4167" y="3684493"/>
            <a:ext cx="2895600" cy="3173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B275DE0C-4460-8F6B-7303-DD577806A43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630" y="3731702"/>
            <a:ext cx="2309315" cy="3079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8046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облак, небе, анимирана рисун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6A2560D-BB41-7707-B16D-A1CE6F5E8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B6813D97-E8A5-6E7A-046C-5624266385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819" y="0"/>
            <a:ext cx="3311075" cy="3338485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C937AA59-E885-9B88-9002-C55F163B49A1}"/>
              </a:ext>
            </a:extLst>
          </p:cNvPr>
          <p:cNvSpPr txBox="1"/>
          <p:nvPr/>
        </p:nvSpPr>
        <p:spPr>
          <a:xfrm>
            <a:off x="2849843" y="184328"/>
            <a:ext cx="39992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ПАРТНЬОРСТВА МЕЖДУ РОДИТЕЛИ, СПЕЦИАЛИСТ И ОБЩНОСТТА</a:t>
            </a:r>
            <a:endParaRPr kumimoji="0" lang="bg-BG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Картина 6" descr="Картина, която съдържа Човешко лице, човек, дрехи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856C7C76-06D0-1D29-F90E-9EC30B80731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4" y="1790234"/>
            <a:ext cx="2225567" cy="2515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 descr="Картина, която съдържа човек, Човешко лице, дрехи, пеленаче&#10;&#10;Генерирано от ИИ съдържание може да е неправилно.">
            <a:extLst>
              <a:ext uri="{FF2B5EF4-FFF2-40B4-BE49-F238E27FC236}">
                <a16:creationId xmlns:a16="http://schemas.microsoft.com/office/drawing/2014/main" id="{8EC55394-BCBE-ABCD-CF40-34D23CB275E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3872" y="3522221"/>
            <a:ext cx="1986283" cy="2648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 descr="Картина, която съдържа дрехи, човек, пеленаче, Човешко лице&#10;&#10;Генерирано от ИИ съдържание може да е неправилно.">
            <a:extLst>
              <a:ext uri="{FF2B5EF4-FFF2-40B4-BE49-F238E27FC236}">
                <a16:creationId xmlns:a16="http://schemas.microsoft.com/office/drawing/2014/main" id="{F86DB352-D95A-56A1-D6DB-6968435476F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5441" y="184328"/>
            <a:ext cx="3701658" cy="21638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Картина 9" descr="Картина, която съдържа дрехи, момче, Човешко лице, пеленаче&#10;&#10;Генерирано от ИИ съдържание може да е неправилно.">
            <a:extLst>
              <a:ext uri="{FF2B5EF4-FFF2-40B4-BE49-F238E27FC236}">
                <a16:creationId xmlns:a16="http://schemas.microsoft.com/office/drawing/2014/main" id="{01558919-7B97-8F55-B736-21CBB1482CC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4362" y="1421231"/>
            <a:ext cx="3194384" cy="2222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Картина 10" descr="Картина, която съдържа Човешко лице, човек, дрехи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820E62ED-7FE9-A0FB-8213-E16D1B5B278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2953" y="2532493"/>
            <a:ext cx="2789321" cy="3153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Картина 11" descr="Картина, която съдържа пеленаче, Човешко лице, дрехи, Детско изкуство&#10;&#10;Генерирано от ИИ съдържание може да е неправилно.">
            <a:extLst>
              <a:ext uri="{FF2B5EF4-FFF2-40B4-BE49-F238E27FC236}">
                <a16:creationId xmlns:a16="http://schemas.microsoft.com/office/drawing/2014/main" id="{84C0C6E7-4A9D-A5D2-E3CA-14FA166E0BC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3585" y="3260289"/>
            <a:ext cx="2122753" cy="2830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8465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06743755-2AB9-2EDD-A8BB-92F5300876A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0171" y="-203984"/>
            <a:ext cx="3682303" cy="3706689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0BD4069B-0DB5-4F84-FDE2-45F4BB1832AC}"/>
              </a:ext>
            </a:extLst>
          </p:cNvPr>
          <p:cNvSpPr txBox="1"/>
          <p:nvPr/>
        </p:nvSpPr>
        <p:spPr>
          <a:xfrm>
            <a:off x="3721631" y="806244"/>
            <a:ext cx="73348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Оценъчни скали по показатели за социално - емоционално и познавателно развитие на детето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Картина 3" descr="Картина, която съдържа текст, екранна снимка, Шрифт, Паралелен&#10;&#10;Описанието е генерирано автоматично">
            <a:extLst>
              <a:ext uri="{FF2B5EF4-FFF2-40B4-BE49-F238E27FC236}">
                <a16:creationId xmlns:a16="http://schemas.microsoft.com/office/drawing/2014/main" id="{D55DB1C0-3283-A2BD-F308-96BC3BBB5BF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411" y="3386551"/>
            <a:ext cx="4028412" cy="2929754"/>
          </a:xfrm>
          <a:prstGeom prst="rect">
            <a:avLst/>
          </a:prstGeom>
        </p:spPr>
      </p:pic>
      <p:pic>
        <p:nvPicPr>
          <p:cNvPr id="5" name="Картина 4" descr="Картина, която съдържа дрехи, човек, Човешко лице, пеленаче&#10;&#10;Описанието е генерирано автоматично">
            <a:extLst>
              <a:ext uri="{FF2B5EF4-FFF2-40B4-BE49-F238E27FC236}">
                <a16:creationId xmlns:a16="http://schemas.microsoft.com/office/drawing/2014/main" id="{246E2D67-D797-F91A-DE4C-989D3987059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8480" y="2054905"/>
            <a:ext cx="3135238" cy="2351428"/>
          </a:xfrm>
          <a:prstGeom prst="rect">
            <a:avLst/>
          </a:prstGeom>
        </p:spPr>
      </p:pic>
      <p:pic>
        <p:nvPicPr>
          <p:cNvPr id="6" name="Картина 5" descr="Картина, която съдържа дрехи, на закрито, Човешко лице, човек&#10;&#10;Описанието е генерирано автоматично">
            <a:extLst>
              <a:ext uri="{FF2B5EF4-FFF2-40B4-BE49-F238E27FC236}">
                <a16:creationId xmlns:a16="http://schemas.microsoft.com/office/drawing/2014/main" id="{BCCFA7B8-53AC-E888-8BD8-865FEAAEBA1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1099" y="1799896"/>
            <a:ext cx="2171700" cy="2895600"/>
          </a:xfrm>
          <a:prstGeom prst="rect">
            <a:avLst/>
          </a:prstGeom>
        </p:spPr>
      </p:pic>
      <p:pic>
        <p:nvPicPr>
          <p:cNvPr id="7" name="Картина 6" descr="Картина, която съдържа дрехи, човек, Детско изкуство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4A8A24C8-62C4-B726-C4A8-84B2BD58CD7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4841" y="3743466"/>
            <a:ext cx="2171700" cy="2895600"/>
          </a:xfrm>
          <a:prstGeom prst="rect">
            <a:avLst/>
          </a:prstGeom>
        </p:spPr>
      </p:pic>
      <p:pic>
        <p:nvPicPr>
          <p:cNvPr id="8" name="Картина 7" descr="Картина, която съдържа пеленаче, игра, под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7B849A92-364E-E331-4241-211FAAE2E96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56" y="4082143"/>
            <a:ext cx="2081893" cy="277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5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Картина, която съдържа текст, екранна снимка, Паралелен, Шрифт&#10;&#10;Описанието е генерирано автоматично">
            <a:extLst>
              <a:ext uri="{FF2B5EF4-FFF2-40B4-BE49-F238E27FC236}">
                <a16:creationId xmlns:a16="http://schemas.microsoft.com/office/drawing/2014/main" id="{8CADB797-2EB7-B4C7-7838-AB46122040D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22" y="1115839"/>
            <a:ext cx="4911264" cy="313182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4C7EA02B-2F9E-DF06-ADF4-7358668593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4375" y="-95829"/>
            <a:ext cx="3682303" cy="3706689"/>
          </a:xfrm>
          <a:prstGeom prst="rect">
            <a:avLst/>
          </a:prstGeom>
        </p:spPr>
      </p:pic>
      <p:pic>
        <p:nvPicPr>
          <p:cNvPr id="4" name="Картина 3" descr="Картина, която съдържа дрехи, пеленаче, човек, Човешко лице&#10;&#10;Описанието е генерирано автоматично">
            <a:extLst>
              <a:ext uri="{FF2B5EF4-FFF2-40B4-BE49-F238E27FC236}">
                <a16:creationId xmlns:a16="http://schemas.microsoft.com/office/drawing/2014/main" id="{FF2A325E-65C8-5F54-3635-260B9D2EF26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673" t="-2130" r="-28000" b="-160"/>
          <a:stretch/>
        </p:blipFill>
        <p:spPr>
          <a:xfrm>
            <a:off x="558419" y="3742417"/>
            <a:ext cx="2358994" cy="2607002"/>
          </a:xfrm>
          <a:prstGeom prst="rect">
            <a:avLst/>
          </a:prstGeom>
        </p:spPr>
      </p:pic>
      <p:pic>
        <p:nvPicPr>
          <p:cNvPr id="5" name="Картина 4" descr="Картина, която съдържа дрехи, пеленаче, на закрито, човек&#10;&#10;Описанието е генерирано автоматично">
            <a:extLst>
              <a:ext uri="{FF2B5EF4-FFF2-40B4-BE49-F238E27FC236}">
                <a16:creationId xmlns:a16="http://schemas.microsoft.com/office/drawing/2014/main" id="{ABDDA683-7437-8580-460A-4A884CC55E9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" t="224" r="92" b="149"/>
          <a:stretch/>
        </p:blipFill>
        <p:spPr>
          <a:xfrm>
            <a:off x="2570789" y="4077193"/>
            <a:ext cx="2314692" cy="2780807"/>
          </a:xfrm>
          <a:prstGeom prst="rect">
            <a:avLst/>
          </a:prstGeom>
        </p:spPr>
      </p:pic>
      <p:pic>
        <p:nvPicPr>
          <p:cNvPr id="6" name="Картина 5" descr="Картина, която съдържа дрехи, пеленаче, човек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3EDB7D87-FAFA-42C8-41DC-73DA3DFAF27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9683" y="791766"/>
            <a:ext cx="2105633" cy="3455893"/>
          </a:xfrm>
          <a:prstGeom prst="rect">
            <a:avLst/>
          </a:prstGeom>
        </p:spPr>
      </p:pic>
      <p:pic>
        <p:nvPicPr>
          <p:cNvPr id="7" name="Картина 6" descr="Картина, която съдържа пеленаче, дрехи, текст, бебе&#10;&#10;Описанието е генерирано автоматично">
            <a:extLst>
              <a:ext uri="{FF2B5EF4-FFF2-40B4-BE49-F238E27FC236}">
                <a16:creationId xmlns:a16="http://schemas.microsoft.com/office/drawing/2014/main" id="{0884BF0E-0353-81CD-7BD4-53C1548F8C6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8842" y="4077193"/>
            <a:ext cx="2031173" cy="2732811"/>
          </a:xfrm>
          <a:prstGeom prst="rect">
            <a:avLst/>
          </a:prstGeom>
        </p:spPr>
      </p:pic>
      <p:pic>
        <p:nvPicPr>
          <p:cNvPr id="8" name="Картина 7" descr="Картина, която съдържа пеленаче, дрехи, текст, книга&#10;&#10;Описанието е генерирано автоматично">
            <a:extLst>
              <a:ext uri="{FF2B5EF4-FFF2-40B4-BE49-F238E27FC236}">
                <a16:creationId xmlns:a16="http://schemas.microsoft.com/office/drawing/2014/main" id="{3FF2AF54-8F6B-E15A-EDCF-BC060D576EE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9511" y="3429000"/>
            <a:ext cx="2171700" cy="2895600"/>
          </a:xfrm>
          <a:prstGeom prst="rect">
            <a:avLst/>
          </a:prstGeom>
        </p:spPr>
      </p:pic>
      <p:pic>
        <p:nvPicPr>
          <p:cNvPr id="9" name="Картина 8" descr="Картина, която съдържа дрехи, на закрито, човек, текст&#10;&#10;Описанието е генерирано автоматично">
            <a:extLst>
              <a:ext uri="{FF2B5EF4-FFF2-40B4-BE49-F238E27FC236}">
                <a16:creationId xmlns:a16="http://schemas.microsoft.com/office/drawing/2014/main" id="{D1E4463C-8B91-3B48-5D71-6D91D20EA42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56" y="4047696"/>
            <a:ext cx="2327241" cy="271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963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1369D308-AC79-91E3-A9F4-9D4B50DF9BE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96" y="100817"/>
            <a:ext cx="2556627" cy="2573558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D34328F3-FE74-7D77-3DC5-A17DAC0490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6706" y="266015"/>
            <a:ext cx="5128297" cy="2123223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0D9D9810-20F6-04D8-93C5-9988C702629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226394" y="165743"/>
            <a:ext cx="1806215" cy="32110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8C2709C0-8766-BA9E-5B37-655FA362F46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091" y="2845940"/>
            <a:ext cx="2800697" cy="37342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EC56088F-2C82-491C-3D51-9B577292DF2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6362" y="2570035"/>
            <a:ext cx="3007626" cy="40101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Картина 15">
            <a:extLst>
              <a:ext uri="{FF2B5EF4-FFF2-40B4-BE49-F238E27FC236}">
                <a16:creationId xmlns:a16="http://schemas.microsoft.com/office/drawing/2014/main" id="{A5704D15-3D07-3B73-3AE5-B5DAA0037FC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0877" y="3049201"/>
            <a:ext cx="2648252" cy="35310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391552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D49CBF1A-167B-F7DE-4F4D-F2DE9EC3EAC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8332" y="310304"/>
            <a:ext cx="5106255" cy="1990444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CD38D96F-26EE-41E4-5443-23D72A0457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0690" y="595440"/>
            <a:ext cx="3560373" cy="2304488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6F6217BE-A758-566E-2667-D1EAD788ABB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13" y="25170"/>
            <a:ext cx="2560542" cy="2572735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5E0280A8-F586-F187-7825-2B848973F15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704" y="2620385"/>
            <a:ext cx="2968555" cy="39580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BF9D0991-D0FB-3104-CD16-26ABF7FE81D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8594" y="2378946"/>
            <a:ext cx="3234811" cy="43130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F4B472C8-BFAC-265A-F665-D21620CE393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4740" y="2821711"/>
            <a:ext cx="2470829" cy="39485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2855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рганични">
  <a:themeElements>
    <a:clrScheme name="Органични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Органични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рганични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1684</TotalTime>
  <Words>233</Words>
  <Application>Microsoft Office PowerPoint</Application>
  <PresentationFormat>Широк екран</PresentationFormat>
  <Paragraphs>37</Paragraphs>
  <Slides>25</Slides>
  <Notes>0</Notes>
  <HiddenSlides>0</HiddenSlides>
  <MMClips>6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25</vt:i4>
      </vt:variant>
    </vt:vector>
  </HeadingPairs>
  <TitlesOfParts>
    <vt:vector size="29" baseType="lpstr">
      <vt:lpstr>Arial</vt:lpstr>
      <vt:lpstr>Garamond</vt:lpstr>
      <vt:lpstr>Tahoma</vt:lpstr>
      <vt:lpstr>Органични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ЦВЕТОСЛАВ И. ЙОРДАНОВ</dc:creator>
  <cp:lastModifiedBy>Windows User</cp:lastModifiedBy>
  <cp:revision>34</cp:revision>
  <dcterms:created xsi:type="dcterms:W3CDTF">2025-02-13T05:35:34Z</dcterms:created>
  <dcterms:modified xsi:type="dcterms:W3CDTF">2025-03-26T13:49:13Z</dcterms:modified>
</cp:coreProperties>
</file>